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3"/>
  </p:notesMasterIdLst>
  <p:sldIdLst>
    <p:sldId id="256" r:id="rId2"/>
    <p:sldId id="259" r:id="rId3"/>
    <p:sldId id="281" r:id="rId4"/>
    <p:sldId id="282" r:id="rId5"/>
    <p:sldId id="269" r:id="rId6"/>
    <p:sldId id="279" r:id="rId7"/>
    <p:sldId id="270" r:id="rId8"/>
    <p:sldId id="271" r:id="rId9"/>
    <p:sldId id="272" r:id="rId10"/>
    <p:sldId id="275" r:id="rId11"/>
    <p:sldId id="25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3F5C"/>
    <a:srgbClr val="5BCF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A8FB3F-FACD-4B1E-A474-0114F33D0B7D}" v="62" dt="2024-04-29T18:39:48.780"/>
    <p1510:client id="{12929D2B-1F09-4953-CA7D-D592F89B8283}" v="93" dt="2024-04-29T03:14:11.866"/>
    <p1510:client id="{21324BAF-CAF3-4D99-BB86-5B1F486F9F0D}" v="78" dt="2024-04-29T22:20:38.919"/>
    <p1510:client id="{3079E4A1-B0B7-0F35-ECA9-61BFED649FC5}" v="71" dt="2024-04-30T00:30:42.578"/>
    <p1510:client id="{3C77F7A5-E723-431E-BD62-24CA412E4CA3}" v="40" dt="2024-04-29T19:58:44.874"/>
    <p1510:client id="{40275A48-5441-A2E3-4D1C-8FC2DA377D6E}" v="95" dt="2024-04-30T00:51:54.768"/>
    <p1510:client id="{407A590F-7A9A-96A9-EDE5-2D842B63F833}" v="2" dt="2024-04-29T06:05:16.057"/>
    <p1510:client id="{5D6AC224-9592-AA27-02A5-C0568F93F9DD}" v="4" dt="2024-04-30T05:51:23.170"/>
    <p1510:client id="{7C002C59-6759-8C73-9174-B93A98F428E4}" v="464" dt="2024-04-30T00:50:29.966"/>
    <p1510:client id="{8C710B6C-5C4E-7DFF-AEFA-0AF56F1A247A}" v="369" dt="2024-04-29T17:22:46.272"/>
    <p1510:client id="{9C711CAE-EEDB-4103-A541-D8C62A42E6B3}" v="2" dt="2024-04-29T20:01:32.660"/>
    <p1510:client id="{A0A001A9-62DE-8D1D-0271-1FD4FB417598}" v="40" dt="2024-04-30T02:48:23.290"/>
    <p1510:client id="{A37783BA-DCE1-472B-AE1E-4C0496D9DB5B}" v="15" dt="2024-04-29T19:24:06.637"/>
    <p1510:client id="{BBFFA4AF-D568-4A49-BDC0-1E55DA21D2C6}" v="1" vWet="2" dt="2024-04-29T23:37:14.535"/>
    <p1510:client id="{BEA9AD80-325C-EC49-9C0D-B559ABF0DB86}" v="581" dt="2024-04-30T02:59:19.183"/>
    <p1510:client id="{C6B21ACB-71A6-45A3-872C-C50549A26F6D}" v="250" dt="2024-04-29T19:04:31.695"/>
    <p1510:client id="{C7F43C07-AF79-594C-E949-F251314AA3BB}" v="452" dt="2024-04-29T22:45:50.270"/>
    <p1510:client id="{CB8CC7C0-6ABE-4B67-A5C5-D60FA9923B73}" v="6" dt="2024-04-29T23:26:32.344"/>
    <p1510:client id="{E81A9E20-676B-490D-AE70-CD81A49FE340}" v="79" dt="2024-04-29T18:13:36.743"/>
    <p1510:client id="{EC811649-80F8-07C5-2909-1218B6FE1EFF}" v="30" dt="2024-04-29T22:21:53.987"/>
    <p1510:client id="{EE85EF4D-4883-33B1-7B94-3E15404FE5F7}" v="7" dt="2024-04-29T18:21:45.685"/>
    <p1510:client id="{F79F0796-FED2-4F8C-A6BE-0B4B0FD2C867}" v="381" dt="2024-04-30T00:48:49.676"/>
  </p1510:revLst>
</p1510:revInfo>
</file>

<file path=ppt/tableStyles.xml><?xml version="1.0" encoding="utf-8"?>
<a:tblStyleLst xmlns:a="http://schemas.openxmlformats.org/drawingml/2006/main" def="{5C22544A-7EE6-4342-B048-85BDC9FD1C3A}"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6"/>
  </p:normalViewPr>
  <p:slideViewPr>
    <p:cSldViewPr snapToGrid="0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gif>
</file>

<file path=ppt/media/image5.pn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19686-A406-43EB-A04C-6BFCE38F48C6}" type="datetimeFigureOut">
              <a:t>9/27/24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3069C9-7755-484A-9A9D-B9DB0B3618C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795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069C9-7755-484A-9A9D-B9DB0B3618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580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MBA, MSF have courses in Summer! May be we should have other courses also in the Summer to increase the matriculation rate</a:t>
            </a:r>
          </a:p>
          <a:p>
            <a:br>
              <a:rPr lang="en-US" dirty="0"/>
            </a:br>
            <a:endParaRPr lang="en-US" dirty="0"/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069C9-7755-484A-9A9D-B9DB0B3618CE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745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589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352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805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476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239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792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888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893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9/27/24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099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53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49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12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generated/sklearn.preprocessing.PolynomialFeatures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eople in hi-tech suites">
            <a:extLst>
              <a:ext uri="{FF2B5EF4-FFF2-40B4-BE49-F238E27FC236}">
                <a16:creationId xmlns:a16="http://schemas.microsoft.com/office/drawing/2014/main" id="{3B4FFDA2-45E4-84CD-4DAB-8D3C8B198D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EA8912-A57E-708F-DFD5-73F5F1082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3049" y="2916105"/>
            <a:ext cx="8652938" cy="246150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600" b="1" dirty="0">
                <a:ea typeface="+mj-lt"/>
                <a:cs typeface="+mj-lt"/>
              </a:rPr>
              <a:t>THE </a:t>
            </a:r>
            <a:r>
              <a:rPr lang="en-US" sz="5600" b="1">
                <a:ea typeface="+mj-lt"/>
                <a:cs typeface="+mj-lt"/>
              </a:rPr>
              <a:t>AVENGERS Analytics</a:t>
            </a:r>
            <a:br>
              <a:rPr lang="en-US" sz="2200" dirty="0"/>
            </a:br>
            <a:br>
              <a:rPr lang="en-US" sz="5600" dirty="0">
                <a:ea typeface="+mj-lt"/>
                <a:cs typeface="+mj-lt"/>
              </a:rPr>
            </a:br>
            <a:r>
              <a:rPr lang="en-US" sz="2800" dirty="0">
                <a:ea typeface="+mj-lt"/>
                <a:cs typeface="+mj-lt"/>
              </a:rPr>
              <a:t>Student</a:t>
            </a:r>
            <a:r>
              <a:rPr lang="en-US" sz="2800" dirty="0"/>
              <a:t> Enrollment Data Analysis</a:t>
            </a:r>
            <a:endParaRPr lang="en-US" sz="5600" dirty="0"/>
          </a:p>
        </p:txBody>
      </p:sp>
    </p:spTree>
    <p:extLst>
      <p:ext uri="{BB962C8B-B14F-4D97-AF65-F5344CB8AC3E}">
        <p14:creationId xmlns:p14="http://schemas.microsoft.com/office/powerpoint/2010/main" val="8852347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A1445-673F-4A5F-5496-032BA274A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D36DCD-5CB7-008B-2650-20B774DE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80690D9-D136-4F49-1E8C-28245C37F14C}"/>
              </a:ext>
            </a:extLst>
          </p:cNvPr>
          <p:cNvSpPr txBox="1">
            <a:spLocks/>
          </p:cNvSpPr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>
                <a:solidFill>
                  <a:schemeClr val="bg1"/>
                </a:solidFill>
              </a:rPr>
              <a:t>Appendix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D22A50-9860-70C4-96E0-57430F88E1A0}"/>
              </a:ext>
            </a:extLst>
          </p:cNvPr>
          <p:cNvSpPr txBox="1"/>
          <p:nvPr/>
        </p:nvSpPr>
        <p:spPr>
          <a:xfrm>
            <a:off x="857250" y="1755321"/>
            <a:ext cx="10477500" cy="49244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u="sng" dirty="0"/>
              <a:t>Concepts and Tools Used:</a:t>
            </a:r>
          </a:p>
          <a:p>
            <a:pPr lvl="1"/>
            <a:r>
              <a:rPr lang="en-US" sz="2000" dirty="0"/>
              <a:t>- </a:t>
            </a:r>
            <a:r>
              <a:rPr lang="en-US" dirty="0"/>
              <a:t>Python, R, Tableau, Data Preparation, Analysis, Interpretation, Visualization, Machine Learning.</a:t>
            </a:r>
          </a:p>
          <a:p>
            <a:pPr lvl="1"/>
            <a:r>
              <a:rPr lang="en-US" dirty="0">
                <a:ea typeface="+mn-lt"/>
                <a:cs typeface="+mn-lt"/>
              </a:rPr>
              <a:t>- Logistic Regression - Machine Learning Model (Modelled Program wise)</a:t>
            </a:r>
            <a:endParaRPr lang="en-US" dirty="0"/>
          </a:p>
          <a:p>
            <a:pPr lvl="1"/>
            <a:r>
              <a:rPr lang="en-US" dirty="0"/>
              <a:t>- Linear Regression using polynomial features of training data– For predicting number of students matriculating in 2024 and 2025</a:t>
            </a:r>
            <a:endParaRPr lang="en-US" sz="2000" b="1" u="sng" dirty="0"/>
          </a:p>
          <a:p>
            <a:r>
              <a:rPr lang="en-US" sz="2000" b="1" u="sng" dirty="0"/>
              <a:t>References:</a:t>
            </a:r>
            <a:endParaRPr lang="en-US" sz="2000" b="1" u="sng" dirty="0">
              <a:ea typeface="+mn-lt"/>
              <a:cs typeface="+mn-lt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- Scikit-learndevelopers.sklearn.preprocessing.PolynomialFeatures. Scikit-learn, from </a:t>
            </a:r>
            <a:r>
              <a:rPr lang="en-US" dirty="0">
                <a:ea typeface="+mn-lt"/>
                <a:cs typeface="+mn-lt"/>
                <a:hlinkClick r:id="rId3"/>
              </a:rPr>
              <a:t>https://scikit-learn.org/stable/modules/generated/sklearn.preprocessing.PolynomialFeatures.html</a:t>
            </a:r>
            <a:endParaRPr lang="en-US" dirty="0">
              <a:ea typeface="+mn-lt"/>
              <a:cs typeface="+mn-lt"/>
            </a:endParaRPr>
          </a:p>
          <a:p>
            <a:r>
              <a:rPr lang="en-US" sz="2000" b="1" u="sng" dirty="0">
                <a:ea typeface="+mn-lt"/>
                <a:cs typeface="+mn-lt"/>
              </a:rPr>
              <a:t>Categorization of Decision Reason: </a:t>
            </a:r>
          </a:p>
          <a:p>
            <a:pPr lvl="1"/>
            <a:r>
              <a:rPr lang="en-US" sz="1200" b="1" dirty="0">
                <a:ea typeface="+mn-lt"/>
                <a:cs typeface="+mn-lt"/>
              </a:rPr>
              <a:t>- </a:t>
            </a:r>
            <a:r>
              <a:rPr lang="en-US" sz="1200" b="1" dirty="0" err="1">
                <a:ea typeface="+mn-lt"/>
                <a:cs typeface="+mn-lt"/>
              </a:rPr>
              <a:t>Student_Admitted</a:t>
            </a:r>
            <a:r>
              <a:rPr lang="en-US" sz="1200" b="1" dirty="0">
                <a:solidFill>
                  <a:srgbClr val="0D0D0D"/>
                </a:solidFill>
                <a:ea typeface="+mn-lt"/>
                <a:cs typeface="+mn-lt"/>
              </a:rPr>
              <a:t>: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Admit Regular, Admit Conditional, Admit Probation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Admit Conditional &amp; Probationary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Admit Conditional &amp; Bridge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Deposit Paid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Deposit Waived/Not Required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Deposit - Not Required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Update Major - Post Decision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Update Term - Post Decision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Update Term &amp; Major - Post Decision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Update Term - Post Enroll(CF)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Update Major - Post Enroll(CF)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Update Term &amp; Major - Post Enroll(CF)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No Show - Post Enroll(CF)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Scholarship Adjustment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Update Term - Pre Decision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Update Term &amp; Major - Pre Decision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Update Major - Pre Decision</a:t>
            </a:r>
            <a:endParaRPr lang="en-US" dirty="0"/>
          </a:p>
          <a:p>
            <a:pPr lvl="1"/>
            <a:r>
              <a:rPr lang="en-US" sz="1200" b="1" dirty="0">
                <a:ea typeface="+mn-lt"/>
                <a:cs typeface="+mn-lt"/>
              </a:rPr>
              <a:t>- </a:t>
            </a:r>
            <a:r>
              <a:rPr lang="en-US" sz="1200" b="1" dirty="0" err="1">
                <a:ea typeface="+mn-lt"/>
                <a:cs typeface="+mn-lt"/>
              </a:rPr>
              <a:t>Student_Not_Admitted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:</a:t>
            </a:r>
            <a:r>
              <a:rPr lang="en-US" dirty="0"/>
              <a:t>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Admit Declined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Admit Declined - Post Enroll(CF)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Rejected - Soft Deny</a:t>
            </a:r>
            <a:r>
              <a:rPr lang="en-US" dirty="0"/>
              <a:t>,</a:t>
            </a:r>
            <a:r>
              <a:rPr lang="en-US" dirty="0">
                <a:solidFill>
                  <a:srgbClr val="000000"/>
                </a:solidFill>
                <a:ea typeface="+mn-lt"/>
                <a:cs typeface="+mn-lt"/>
              </a:rPr>
              <a:t> 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Rejected - No Alternatives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Rejected - Waitlist Den, Waitlist Invite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Waitlist Accepted</a:t>
            </a:r>
            <a:r>
              <a:rPr lang="en-US" dirty="0"/>
              <a:t>, </a:t>
            </a:r>
            <a:r>
              <a:rPr lang="en-US" sz="1200" dirty="0" err="1">
                <a:solidFill>
                  <a:srgbClr val="0D0D0D"/>
                </a:solidFill>
                <a:ea typeface="+mn-lt"/>
                <a:cs typeface="+mn-lt"/>
              </a:rPr>
              <a:t>Waitist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 Declined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Waitlist Closed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Other Reason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Decision Delayed, Application Closed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Application Closed - Wrong Program/Duplicate Application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Application Closed – Miscellaneous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Application Closed – Fraud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Application Closed - Unrecognized/Unaccredited Inst or Prog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Application Complete – Closed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Application Incomplete – Closed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Request to Close</a:t>
            </a:r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788800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A8912-A57E-708F-DFD5-73F5F1082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0236" y="2135225"/>
            <a:ext cx="9068586" cy="259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/>
              <a:t>Thank You!</a:t>
            </a:r>
            <a:br>
              <a:rPr lang="en-US" sz="6000"/>
            </a:br>
            <a:r>
              <a:rPr lang="en-US" sz="6000"/>
              <a:t>Q/A?</a:t>
            </a:r>
          </a:p>
        </p:txBody>
      </p:sp>
    </p:spTree>
    <p:extLst>
      <p:ext uri="{BB962C8B-B14F-4D97-AF65-F5344CB8AC3E}">
        <p14:creationId xmlns:p14="http://schemas.microsoft.com/office/powerpoint/2010/main" val="2355589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4E3476-27E0-0300-723A-0702E3181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Key Data Insight From Analysis</a:t>
            </a:r>
          </a:p>
        </p:txBody>
      </p:sp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9B30FB98-A4A8-8A4C-AFD1-11A0386B2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4336" y="1509088"/>
            <a:ext cx="4875934" cy="93037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90F58F7-F95A-1703-334D-D1B7F58B0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425172"/>
            <a:ext cx="7772400" cy="322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576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E505F98-6992-793E-DED5-D171809B2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2266" y="1511311"/>
            <a:ext cx="6964985" cy="53569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EA1445-673F-4A5F-5496-032BA274A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D36DCD-5CB7-008B-2650-20B774DE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80690D9-D136-4F49-1E8C-28245C37F14C}"/>
              </a:ext>
            </a:extLst>
          </p:cNvPr>
          <p:cNvSpPr txBox="1">
            <a:spLocks/>
          </p:cNvSpPr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>
                <a:solidFill>
                  <a:schemeClr val="bg1"/>
                </a:solidFill>
              </a:rPr>
              <a:t>Key Data Insight From Analysis</a:t>
            </a:r>
          </a:p>
        </p:txBody>
      </p:sp>
      <p:pic>
        <p:nvPicPr>
          <p:cNvPr id="10" name="Picture 9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2AFC4DE8-2675-F6EB-5433-4B66EC6BB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6978" y="1359785"/>
            <a:ext cx="3758143" cy="669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385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ap of the world&#10;&#10;Description automatically generated">
            <a:extLst>
              <a:ext uri="{FF2B5EF4-FFF2-40B4-BE49-F238E27FC236}">
                <a16:creationId xmlns:a16="http://schemas.microsoft.com/office/drawing/2014/main" id="{7B44F0E2-EB6F-C0B2-C838-9DA56B86E8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53" name="Rectangle 1052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EA1445-673F-4A5F-5496-032BA274A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537" y="5497349"/>
            <a:ext cx="11210925" cy="744836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bg1"/>
                </a:solidFill>
                <a:highlight>
                  <a:srgbClr val="000000"/>
                </a:highlight>
              </a:rPr>
              <a:t>Current Student Profiles</a:t>
            </a:r>
          </a:p>
        </p:txBody>
      </p:sp>
      <p:cxnSp>
        <p:nvCxnSpPr>
          <p:cNvPr id="1055" name="Straight Connector 1054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7" name="Straight Connector 1056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4711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B3341-2316-E3B4-C3DB-3040C9A3D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99801-213E-4A05-A627-936F70AFB87B}" type="datetime1">
              <a:rPr lang="en-US"/>
              <a:t>9/27/24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9EE58D1-E16A-2737-2932-617C236CFE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668324"/>
              </p:ext>
            </p:extLst>
          </p:nvPr>
        </p:nvGraphicFramePr>
        <p:xfrm>
          <a:off x="2620335" y="1049647"/>
          <a:ext cx="6951330" cy="3995272"/>
        </p:xfrm>
        <a:graphic>
          <a:graphicData uri="http://schemas.openxmlformats.org/drawingml/2006/table">
            <a:tbl>
              <a:tblPr bandRow="1">
                <a:tableStyleId>{68D230F3-CF80-4859-8CE7-A43EE81993B5}</a:tableStyleId>
              </a:tblPr>
              <a:tblGrid>
                <a:gridCol w="2701459">
                  <a:extLst>
                    <a:ext uri="{9D8B030D-6E8A-4147-A177-3AD203B41FA5}">
                      <a16:colId xmlns:a16="http://schemas.microsoft.com/office/drawing/2014/main" val="2704752482"/>
                    </a:ext>
                  </a:extLst>
                </a:gridCol>
                <a:gridCol w="4249871">
                  <a:extLst>
                    <a:ext uri="{9D8B030D-6E8A-4147-A177-3AD203B41FA5}">
                      <a16:colId xmlns:a16="http://schemas.microsoft.com/office/drawing/2014/main" val="4198666001"/>
                    </a:ext>
                  </a:extLst>
                </a:gridCol>
              </a:tblGrid>
              <a:tr h="48151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1" dirty="0"/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600" b="1"/>
                        <a:t>SUB-CATEGORIES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3162008"/>
                  </a:ext>
                </a:extLst>
              </a:tr>
              <a:tr h="1143590">
                <a:tc>
                  <a:txBody>
                    <a:bodyPr/>
                    <a:lstStyle/>
                    <a:p>
                      <a:r>
                        <a:rPr lang="en-US" sz="1600" b="1"/>
                        <a:t>Application Program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Finance, Accounting, </a:t>
                      </a:r>
                      <a:r>
                        <a:rPr lang="en-US" sz="1600" dirty="0" err="1"/>
                        <a:t>JointDegrees</a:t>
                      </a:r>
                      <a:r>
                        <a:rPr lang="en-US" sz="1600" dirty="0"/>
                        <a:t>/</a:t>
                      </a:r>
                      <a:r>
                        <a:rPr lang="en-US" sz="1600" dirty="0" err="1"/>
                        <a:t>CertificateProgram</a:t>
                      </a:r>
                      <a:r>
                        <a:rPr lang="en-US" sz="1600" dirty="0"/>
                        <a:t>, MBA, MBA/</a:t>
                      </a:r>
                      <a:r>
                        <a:rPr lang="en-US" sz="1600" dirty="0" err="1"/>
                        <a:t>MSBAOnline</a:t>
                      </a:r>
                      <a:r>
                        <a:rPr lang="en-US" sz="1600" dirty="0"/>
                        <a:t>, </a:t>
                      </a:r>
                      <a:r>
                        <a:rPr lang="en-US" sz="1600" dirty="0" err="1"/>
                        <a:t>MBAOthers</a:t>
                      </a:r>
                      <a:r>
                        <a:rPr lang="en-US" sz="1600" dirty="0"/>
                        <a:t>, MSBA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1983781"/>
                  </a:ext>
                </a:extLst>
              </a:tr>
              <a:tr h="737315">
                <a:tc>
                  <a:txBody>
                    <a:bodyPr/>
                    <a:lstStyle/>
                    <a:p>
                      <a:r>
                        <a:rPr lang="en-US" sz="1600" b="1"/>
                        <a:t>Application Start Term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FF0000"/>
                          </a:solidFill>
                        </a:rPr>
                        <a:t>2017to2020</a:t>
                      </a:r>
                      <a:r>
                        <a:rPr lang="en-US" sz="1600"/>
                        <a:t>, 2021, 2022, 2023, 2024to2025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113914"/>
                  </a:ext>
                </a:extLst>
              </a:tr>
              <a:tr h="559836">
                <a:tc>
                  <a:txBody>
                    <a:bodyPr/>
                    <a:lstStyle/>
                    <a:p>
                      <a:r>
                        <a:rPr lang="en-US" sz="1600" b="1"/>
                        <a:t>Decision Reason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/>
                        <a:t> </a:t>
                      </a:r>
                      <a:r>
                        <a:rPr lang="en-US" sz="1600" err="1"/>
                        <a:t>StudentAdmitted</a:t>
                      </a:r>
                      <a:r>
                        <a:rPr lang="en-US" sz="1600"/>
                        <a:t>, </a:t>
                      </a:r>
                      <a:r>
                        <a:rPr lang="en-US" sz="1600" err="1">
                          <a:solidFill>
                            <a:srgbClr val="FF0000"/>
                          </a:solidFill>
                        </a:rPr>
                        <a:t>Student_Not_Admitted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6470688"/>
                  </a:ext>
                </a:extLst>
              </a:tr>
              <a:tr h="48208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1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600">
                          <a:solidFill>
                            <a:schemeClr val="tx1"/>
                          </a:solidFill>
                        </a:rPr>
                        <a:t>Male,</a:t>
                      </a:r>
                      <a:r>
                        <a:rPr lang="en-US" sz="1600">
                          <a:solidFill>
                            <a:srgbClr val="FF0000"/>
                          </a:solidFill>
                        </a:rPr>
                        <a:t> Female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9556011"/>
                  </a:ext>
                </a:extLst>
              </a:tr>
              <a:tr h="590938">
                <a:tc>
                  <a:txBody>
                    <a:bodyPr/>
                    <a:lstStyle/>
                    <a:p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673152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CA79A3B-9A51-BFE0-A52A-C0B47824A369}"/>
              </a:ext>
            </a:extLst>
          </p:cNvPr>
          <p:cNvSpPr txBox="1"/>
          <p:nvPr/>
        </p:nvSpPr>
        <p:spPr>
          <a:xfrm>
            <a:off x="3991155" y="556952"/>
            <a:ext cx="4209690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100" b="1" dirty="0">
                <a:solidFill>
                  <a:srgbClr val="C00000"/>
                </a:solidFill>
                <a:latin typeface="Arial"/>
                <a:cs typeface="Arial"/>
              </a:rPr>
              <a:t>Categorization</a:t>
            </a:r>
            <a:r>
              <a:rPr lang="en-US" sz="2100" b="1" dirty="0">
                <a:solidFill>
                  <a:srgbClr val="C00000"/>
                </a:solidFill>
              </a:rPr>
              <a:t> of Variables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28C9E1-EC49-A7E8-24D7-FA310D6AA22F}"/>
              </a:ext>
            </a:extLst>
          </p:cNvPr>
          <p:cNvSpPr txBox="1"/>
          <p:nvPr/>
        </p:nvSpPr>
        <p:spPr>
          <a:xfrm>
            <a:off x="4237359" y="5044919"/>
            <a:ext cx="3717281" cy="8463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100" b="1" dirty="0">
                <a:solidFill>
                  <a:srgbClr val="C00000"/>
                </a:solidFill>
                <a:latin typeface="Arial"/>
                <a:cs typeface="Arial"/>
              </a:rPr>
              <a:t> Predictor Variables:</a:t>
            </a:r>
          </a:p>
          <a:p>
            <a:endParaRPr lang="en-US" sz="1400" b="1" dirty="0">
              <a:ea typeface="+mn-lt"/>
              <a:cs typeface="+mn-lt"/>
            </a:endParaRPr>
          </a:p>
          <a:p>
            <a:endParaRPr lang="en-US" sz="1400" dirty="0">
              <a:ea typeface="+mn-lt"/>
              <a:cs typeface="+mn-lt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575CE4D-C6B7-60A8-26F1-9C2D32C3F5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3114812"/>
              </p:ext>
            </p:extLst>
          </p:nvPr>
        </p:nvGraphicFramePr>
        <p:xfrm>
          <a:off x="2540304" y="5468112"/>
          <a:ext cx="7111390" cy="124968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1212979">
                  <a:extLst>
                    <a:ext uri="{9D8B030D-6E8A-4147-A177-3AD203B41FA5}">
                      <a16:colId xmlns:a16="http://schemas.microsoft.com/office/drawing/2014/main" val="4190298610"/>
                    </a:ext>
                  </a:extLst>
                </a:gridCol>
                <a:gridCol w="1555102">
                  <a:extLst>
                    <a:ext uri="{9D8B030D-6E8A-4147-A177-3AD203B41FA5}">
                      <a16:colId xmlns:a16="http://schemas.microsoft.com/office/drawing/2014/main" val="4280228921"/>
                    </a:ext>
                  </a:extLst>
                </a:gridCol>
                <a:gridCol w="1041918">
                  <a:extLst>
                    <a:ext uri="{9D8B030D-6E8A-4147-A177-3AD203B41FA5}">
                      <a16:colId xmlns:a16="http://schemas.microsoft.com/office/drawing/2014/main" val="4084740391"/>
                    </a:ext>
                  </a:extLst>
                </a:gridCol>
                <a:gridCol w="1228530">
                  <a:extLst>
                    <a:ext uri="{9D8B030D-6E8A-4147-A177-3AD203B41FA5}">
                      <a16:colId xmlns:a16="http://schemas.microsoft.com/office/drawing/2014/main" val="538412331"/>
                    </a:ext>
                  </a:extLst>
                </a:gridCol>
                <a:gridCol w="1051982">
                  <a:extLst>
                    <a:ext uri="{9D8B030D-6E8A-4147-A177-3AD203B41FA5}">
                      <a16:colId xmlns:a16="http://schemas.microsoft.com/office/drawing/2014/main" val="1187408642"/>
                    </a:ext>
                  </a:extLst>
                </a:gridCol>
                <a:gridCol w="1020879">
                  <a:extLst>
                    <a:ext uri="{9D8B030D-6E8A-4147-A177-3AD203B41FA5}">
                      <a16:colId xmlns:a16="http://schemas.microsoft.com/office/drawing/2014/main" val="3762906764"/>
                    </a:ext>
                  </a:extLst>
                </a:gridCol>
              </a:tblGrid>
              <a:tr h="47385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u="none" strike="noStrike" noProof="0"/>
                        <a:t>Age</a:t>
                      </a:r>
                      <a:endParaRPr lang="en-US" sz="1400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u="none" strike="noStrike" noProof="0" dirty="0"/>
                        <a:t>Decision Delay Days</a:t>
                      </a: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u="none" strike="noStrike" noProof="0"/>
                        <a:t>Country (US)</a:t>
                      </a:r>
                      <a:endParaRPr lang="en-US" sz="1400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u="none" strike="noStrike" noProof="0"/>
                        <a:t>Scholarship (Yes)</a:t>
                      </a:r>
                      <a:endParaRPr lang="en-US" sz="1400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u="none" strike="noStrike" noProof="0"/>
                        <a:t>Sex (Male</a:t>
                      </a:r>
                      <a:r>
                        <a:rPr lang="en-US" sz="1400" b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u="none" strike="noStrike" noProof="0"/>
                        <a:t>Student Admitted</a:t>
                      </a:r>
                      <a:endParaRPr lang="en-US" sz="1400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4254280"/>
                  </a:ext>
                </a:extLst>
              </a:tr>
              <a:tr h="65559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u="none" strike="noStrike" noProof="0"/>
                        <a:t>Asian Indian</a:t>
                      </a:r>
                      <a:endParaRPr lang="en-US" sz="1400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u="none" strike="noStrike" noProof="0" dirty="0"/>
                        <a:t>GPA Converted</a:t>
                      </a:r>
                      <a:endParaRPr lang="en-US" sz="1400" b="0" dirty="0"/>
                    </a:p>
                    <a:p>
                      <a:pPr lvl="0">
                        <a:buNone/>
                      </a:pP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u="none" strike="noStrike" noProof="0" dirty="0"/>
                        <a:t>Visa Required</a:t>
                      </a:r>
                      <a:endParaRPr lang="en-US" sz="1400" b="0" dirty="0"/>
                    </a:p>
                    <a:p>
                      <a:pPr lvl="0">
                        <a:buNone/>
                      </a:pP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1201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0639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Graph on document with pen">
            <a:extLst>
              <a:ext uri="{FF2B5EF4-FFF2-40B4-BE49-F238E27FC236}">
                <a16:creationId xmlns:a16="http://schemas.microsoft.com/office/drawing/2014/main" id="{8EB38774-826F-8759-D12B-72E54161EA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84" r="-1" b="-1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A9B6E2-52CB-371A-FA9D-B5C996CC2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228" y="743447"/>
            <a:ext cx="397338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b="1">
                <a:solidFill>
                  <a:schemeClr val="tx2">
                    <a:lumMod val="90000"/>
                    <a:lumOff val="10000"/>
                  </a:schemeClr>
                </a:solidFill>
                <a:latin typeface="Arial"/>
                <a:cs typeface="Arial"/>
              </a:rPr>
              <a:t>Data Model and Metrics</a:t>
            </a:r>
            <a:endParaRPr lang="en-US" sz="5200">
              <a:solidFill>
                <a:schemeClr val="tx2">
                  <a:lumMod val="90000"/>
                  <a:lumOff val="1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249099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E4B50-AB1E-A13D-DE25-64B8F87E3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rgbClr val="C00000"/>
                </a:solidFill>
                <a:latin typeface="Aptos Display"/>
                <a:ea typeface="+mj-lt"/>
                <a:cs typeface="Arial"/>
              </a:rPr>
              <a:t>Correlation Factors </a:t>
            </a:r>
            <a:endParaRPr lang="en-US" b="1">
              <a:solidFill>
                <a:srgbClr val="C00000"/>
              </a:solidFill>
              <a:latin typeface="Aptos Display"/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51B80-AFC5-039B-8E89-EB6B166FD9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715532"/>
            <a:ext cx="3033580" cy="45938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latin typeface="Aptos"/>
                <a:ea typeface="+mn-lt"/>
                <a:cs typeface="Arial"/>
              </a:rPr>
              <a:t>Country (US) </a:t>
            </a:r>
          </a:p>
          <a:p>
            <a:r>
              <a:rPr lang="en-US" sz="2000">
                <a:latin typeface="Aptos"/>
                <a:ea typeface="+mn-lt"/>
                <a:cs typeface="Arial"/>
              </a:rPr>
              <a:t>Decision Delay in Days (</a:t>
            </a:r>
            <a:r>
              <a:rPr lang="en-US" sz="2000" b="1">
                <a:latin typeface="Aptos"/>
                <a:ea typeface="+mn-lt"/>
                <a:cs typeface="Arial"/>
              </a:rPr>
              <a:t>-</a:t>
            </a:r>
            <a:r>
              <a:rPr lang="en-US" sz="2000" b="1" err="1">
                <a:latin typeface="Aptos"/>
                <a:ea typeface="+mn-lt"/>
                <a:cs typeface="Arial"/>
              </a:rPr>
              <a:t>ve</a:t>
            </a:r>
            <a:r>
              <a:rPr lang="en-US" sz="2000" b="1">
                <a:latin typeface="Aptos"/>
                <a:ea typeface="+mn-lt"/>
                <a:cs typeface="Arial"/>
              </a:rPr>
              <a:t>)</a:t>
            </a:r>
          </a:p>
          <a:p>
            <a:r>
              <a:rPr lang="en-US" sz="2000">
                <a:latin typeface="Aptos"/>
                <a:ea typeface="+mn-lt"/>
                <a:cs typeface="Arial"/>
              </a:rPr>
              <a:t>Scholarship (Yes)</a:t>
            </a:r>
          </a:p>
          <a:p>
            <a:r>
              <a:rPr lang="en-US" sz="2000">
                <a:latin typeface="Aptos"/>
                <a:ea typeface="+mn-lt"/>
                <a:cs typeface="Arial"/>
              </a:rPr>
              <a:t>Student Admitted </a:t>
            </a:r>
          </a:p>
          <a:p>
            <a:r>
              <a:rPr lang="en-US" sz="2000">
                <a:latin typeface="Aptos"/>
                <a:ea typeface="+mn-lt"/>
                <a:cs typeface="Arial"/>
              </a:rPr>
              <a:t>Race</a:t>
            </a:r>
          </a:p>
          <a:p>
            <a:r>
              <a:rPr lang="en-US" sz="2000">
                <a:latin typeface="Aptos"/>
                <a:ea typeface="+mn-lt"/>
                <a:cs typeface="Arial"/>
              </a:rPr>
              <a:t>Sex (Male)</a:t>
            </a:r>
            <a:endParaRPr lang="en-US" sz="2000" b="1">
              <a:latin typeface="Aptos"/>
              <a:ea typeface="+mn-lt"/>
              <a:cs typeface="Arial"/>
            </a:endParaRPr>
          </a:p>
          <a:p>
            <a:pPr marL="0" indent="0">
              <a:buNone/>
            </a:pPr>
            <a:endParaRPr lang="en-US" sz="2000">
              <a:latin typeface="Aptos"/>
              <a:cs typeface="Arial"/>
            </a:endParaRPr>
          </a:p>
          <a:p>
            <a:endParaRPr lang="en-US" sz="2000">
              <a:latin typeface="Aptos"/>
              <a:cs typeface="Arial"/>
            </a:endParaRPr>
          </a:p>
          <a:p>
            <a:endParaRPr lang="en-US" sz="2000">
              <a:latin typeface="Aptos"/>
              <a:cs typeface="Arial"/>
            </a:endParaRPr>
          </a:p>
          <a:p>
            <a:endParaRPr lang="en-US" sz="2000">
              <a:latin typeface="Aptos"/>
              <a:cs typeface="Arial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8E6073-C9AF-3B92-9155-7417AEEB9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0A495-3568-4484-9001-74372C8F1216}" type="datetime1">
              <a:rPr lang="en-US"/>
              <a:t>9/27/24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C5E29-29AD-81D8-85E5-265C9D38D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/>
                <a:cs typeface="Arial"/>
              </a:rPr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4AB4B0-A5F9-270E-70C2-148DA29E9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>
                <a:latin typeface="Arial"/>
                <a:cs typeface="Arial"/>
              </a:rPr>
              <a:t>7</a:t>
            </a:fld>
            <a:endParaRPr lang="en-US">
              <a:latin typeface="Arial"/>
              <a:cs typeface="Arial"/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69AE608-5145-38EB-F933-EDA3A2F483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3521847"/>
              </p:ext>
            </p:extLst>
          </p:nvPr>
        </p:nvGraphicFramePr>
        <p:xfrm>
          <a:off x="4040037" y="1394603"/>
          <a:ext cx="7709451" cy="4662446"/>
        </p:xfrm>
        <a:graphic>
          <a:graphicData uri="http://schemas.openxmlformats.org/drawingml/2006/table">
            <a:tbl>
              <a:tblPr bandRow="1">
                <a:tableStyleId>{E8B1032C-EA38-4F05-BA0D-38AFFFC7BED3}</a:tableStyleId>
              </a:tblPr>
              <a:tblGrid>
                <a:gridCol w="1707476">
                  <a:extLst>
                    <a:ext uri="{9D8B030D-6E8A-4147-A177-3AD203B41FA5}">
                      <a16:colId xmlns:a16="http://schemas.microsoft.com/office/drawing/2014/main" val="23824968"/>
                    </a:ext>
                  </a:extLst>
                </a:gridCol>
                <a:gridCol w="1568384">
                  <a:extLst>
                    <a:ext uri="{9D8B030D-6E8A-4147-A177-3AD203B41FA5}">
                      <a16:colId xmlns:a16="http://schemas.microsoft.com/office/drawing/2014/main" val="3118253769"/>
                    </a:ext>
                  </a:extLst>
                </a:gridCol>
                <a:gridCol w="1749756">
                  <a:extLst>
                    <a:ext uri="{9D8B030D-6E8A-4147-A177-3AD203B41FA5}">
                      <a16:colId xmlns:a16="http://schemas.microsoft.com/office/drawing/2014/main" val="105164456"/>
                    </a:ext>
                  </a:extLst>
                </a:gridCol>
                <a:gridCol w="934079">
                  <a:extLst>
                    <a:ext uri="{9D8B030D-6E8A-4147-A177-3AD203B41FA5}">
                      <a16:colId xmlns:a16="http://schemas.microsoft.com/office/drawing/2014/main" val="3231066846"/>
                    </a:ext>
                  </a:extLst>
                </a:gridCol>
                <a:gridCol w="1749756">
                  <a:extLst>
                    <a:ext uri="{9D8B030D-6E8A-4147-A177-3AD203B41FA5}">
                      <a16:colId xmlns:a16="http://schemas.microsoft.com/office/drawing/2014/main" val="1771156962"/>
                    </a:ext>
                  </a:extLst>
                </a:gridCol>
              </a:tblGrid>
              <a:tr h="6541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  <a:latin typeface="Aptos"/>
                        </a:rPr>
                        <a:t>Program Category </a:t>
                      </a:r>
                    </a:p>
                  </a:txBody>
                  <a:tcPr marL="9525" marR="9525" marT="9525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  <a:latin typeface="Aptos"/>
                        </a:rPr>
                        <a:t>1% level of significance</a:t>
                      </a:r>
                    </a:p>
                  </a:txBody>
                  <a:tcPr marL="9525" marR="9525" marT="9525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  <a:latin typeface="Aptos"/>
                        </a:rPr>
                        <a:t>5% </a:t>
                      </a:r>
                      <a:r>
                        <a:rPr lang="en-US" sz="1400" b="1" i="0" u="none" strike="noStrike" noProof="0">
                          <a:solidFill>
                            <a:schemeClr val="bg1"/>
                          </a:solidFill>
                          <a:effectLst/>
                          <a:latin typeface="Aptos"/>
                        </a:rPr>
                        <a:t>level of significance</a:t>
                      </a:r>
                      <a:endParaRPr lang="en-US" sz="1400" b="0" i="0" u="none" strike="noStrike" noProof="0">
                        <a:solidFill>
                          <a:srgbClr val="000000"/>
                        </a:solidFill>
                        <a:effectLst/>
                        <a:latin typeface="Aptos"/>
                      </a:endParaRPr>
                    </a:p>
                  </a:txBody>
                  <a:tcPr marL="9525" marR="9525" marT="9525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  <a:latin typeface="Aptos"/>
                        </a:rPr>
                        <a:t>Not Significant</a:t>
                      </a:r>
                    </a:p>
                  </a:txBody>
                  <a:tcPr marL="9525" marR="9525" marT="9525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  <a:latin typeface="Aptos"/>
                        </a:rPr>
                        <a:t>Key Insights</a:t>
                      </a:r>
                    </a:p>
                  </a:txBody>
                  <a:tcPr marL="9525" marR="9525" marT="9525" anchor="b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9585203"/>
                  </a:ext>
                </a:extLst>
              </a:tr>
              <a:tr h="4757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effectLst/>
                          <a:latin typeface="Aptos"/>
                        </a:rPr>
                        <a:t>MSBA 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dirty="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Aptos"/>
                        </a:rPr>
                        <a:t>Gender</a:t>
                      </a:r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3768921354"/>
                  </a:ext>
                </a:extLst>
              </a:tr>
              <a:tr h="6838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effectLst/>
                          <a:latin typeface="Aptos"/>
                        </a:rPr>
                        <a:t>MBA 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400" b="0" i="0" u="none" strike="noStrike" noProof="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  <a:latin typeface="Aptos"/>
                        </a:rPr>
                        <a:t>Scholarship 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  <a:latin typeface="Aptos"/>
                        </a:rPr>
                        <a:t> Race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  <a:latin typeface="Aptos"/>
                        </a:rPr>
                        <a:t>-Female more likely</a:t>
                      </a:r>
                      <a:endParaRPr lang="en-US" sz="1400">
                        <a:latin typeface="Aptos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sz="1400" b="1" i="0" u="none" strike="noStrike" noProof="0">
                          <a:solidFill>
                            <a:srgbClr val="000000"/>
                          </a:solidFill>
                          <a:effectLst/>
                          <a:latin typeface="Aptos"/>
                        </a:rPr>
                        <a:t>-Visa Required</a:t>
                      </a:r>
                      <a:r>
                        <a:rPr lang="en-US" sz="1400" b="0" i="0" u="none" strike="noStrike" noProof="0">
                          <a:solidFill>
                            <a:srgbClr val="000000"/>
                          </a:solidFill>
                          <a:effectLst/>
                          <a:latin typeface="Aptos"/>
                        </a:rPr>
                        <a:t> is highly significant</a:t>
                      </a:r>
                      <a:endParaRPr lang="en-US" sz="1400">
                        <a:latin typeface="Aptos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3398602937"/>
                  </a:ext>
                </a:extLst>
              </a:tr>
              <a:tr h="4757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effectLst/>
                          <a:latin typeface="Aptos"/>
                        </a:rPr>
                        <a:t>MBA Others 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dirty="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  <a:latin typeface="Aptos"/>
                        </a:rPr>
                        <a:t>Age 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  <a:latin typeface="Aptos"/>
                        </a:rPr>
                        <a:t>Male more likely</a:t>
                      </a:r>
                      <a:br>
                        <a:rPr lang="en-US" sz="1400">
                          <a:effectLst/>
                          <a:latin typeface="Aptos"/>
                        </a:rPr>
                      </a:br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2247636151"/>
                  </a:ext>
                </a:extLst>
              </a:tr>
              <a:tr h="4757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effectLst/>
                          <a:latin typeface="Aptos"/>
                        </a:rPr>
                        <a:t>Finance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dirty="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Aptos"/>
                        </a:rPr>
                        <a:t>Gender</a:t>
                      </a:r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1647550881"/>
                  </a:ext>
                </a:extLst>
              </a:tr>
              <a:tr h="4757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effectLst/>
                          <a:latin typeface="Aptos"/>
                        </a:rPr>
                        <a:t>Accounting 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  <a:latin typeface="Aptos"/>
                        </a:rPr>
                        <a:t>Race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  <a:latin typeface="Aptos"/>
                        </a:rPr>
                        <a:t>Female more likely</a:t>
                      </a: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3896152807"/>
                  </a:ext>
                </a:extLst>
              </a:tr>
              <a:tr h="4757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effectLst/>
                          <a:latin typeface="Aptos"/>
                        </a:rPr>
                        <a:t>JointDegrees/Certificate Programs 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dirty="0">
                          <a:effectLst/>
                          <a:latin typeface="Aptos"/>
                        </a:rPr>
                        <a:t>Scholarship 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err="1">
                          <a:effectLst/>
                          <a:latin typeface="Aptos"/>
                        </a:rPr>
                        <a:t>OtherRaces</a:t>
                      </a:r>
                      <a:r>
                        <a:rPr lang="en-US" sz="1400">
                          <a:effectLst/>
                          <a:latin typeface="Aptos"/>
                        </a:rPr>
                        <a:t> 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1">
                          <a:effectLst/>
                          <a:latin typeface="Aptos"/>
                        </a:rPr>
                        <a:t>Country </a:t>
                      </a:r>
                      <a:endParaRPr lang="en-US" sz="1400" b="1"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  <a:latin typeface="Aptos"/>
                        </a:rPr>
                        <a:t>Female more likely</a:t>
                      </a: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3718151806"/>
                  </a:ext>
                </a:extLst>
              </a:tr>
              <a:tr h="44601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effectLst/>
                          <a:latin typeface="Aptos"/>
                        </a:rPr>
                        <a:t>MBA/MSBA Online </a:t>
                      </a:r>
                      <a:endParaRPr lang="en-US" sz="1400" b="1"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1">
                          <a:effectLst/>
                          <a:latin typeface="Aptos"/>
                        </a:rPr>
                        <a:t>Scholarship </a:t>
                      </a:r>
                      <a:endParaRPr lang="en-US" sz="1400" b="1">
                        <a:latin typeface="Aptos"/>
                      </a:endParaRPr>
                    </a:p>
                  </a:txBody>
                  <a:tcPr marL="9524" marR="9524" marT="9524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err="1">
                          <a:effectLst/>
                          <a:latin typeface="Aptos"/>
                        </a:rPr>
                        <a:t>StudentAdmitted</a:t>
                      </a:r>
                      <a:r>
                        <a:rPr lang="en-US" sz="1400">
                          <a:effectLst/>
                          <a:latin typeface="Aptos"/>
                        </a:rPr>
                        <a:t> </a:t>
                      </a:r>
                      <a:endParaRPr lang="en-US" sz="1400">
                        <a:latin typeface="Aptos"/>
                      </a:endParaRPr>
                    </a:p>
                  </a:txBody>
                  <a:tcPr marL="9524" marR="9524" marT="9524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1">
                          <a:effectLst/>
                          <a:latin typeface="Aptos"/>
                        </a:rPr>
                        <a:t>Country </a:t>
                      </a:r>
                      <a:endParaRPr lang="en-US" sz="1400" b="1">
                        <a:latin typeface="Aptos"/>
                      </a:endParaRPr>
                    </a:p>
                  </a:txBody>
                  <a:tcPr marL="9524" marR="9524" marT="9524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1">
                          <a:effectLst/>
                          <a:latin typeface="Aptos"/>
                        </a:rPr>
                        <a:t>Female more likely</a:t>
                      </a:r>
                      <a:endParaRPr lang="en-US" sz="1400" b="1">
                        <a:latin typeface="Aptos"/>
                      </a:endParaRPr>
                    </a:p>
                  </a:txBody>
                  <a:tcPr marL="9524" marR="9524" marT="9524" anchor="b"/>
                </a:tc>
                <a:extLst>
                  <a:ext uri="{0D108BD9-81ED-4DB2-BD59-A6C34878D82A}">
                    <a16:rowId xmlns:a16="http://schemas.microsoft.com/office/drawing/2014/main" val="2181637654"/>
                  </a:ext>
                </a:extLst>
              </a:tr>
              <a:tr h="475753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4" marR="9524" marT="9524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1">
                          <a:effectLst/>
                          <a:latin typeface="Aptos"/>
                        </a:rPr>
                        <a:t>Gender</a:t>
                      </a:r>
                      <a:endParaRPr lang="en-US" sz="1400" b="1">
                        <a:latin typeface="Aptos"/>
                      </a:endParaRPr>
                    </a:p>
                  </a:txBody>
                  <a:tcPr marL="9524" marR="9524" marT="9524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400" dirty="0">
                        <a:latin typeface="Aptos"/>
                      </a:endParaRPr>
                    </a:p>
                  </a:txBody>
                  <a:tcPr marL="9524" marR="9524" marT="9524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4" marR="9524" marT="9524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400" dirty="0">
                        <a:effectLst/>
                        <a:latin typeface="Aptos"/>
                      </a:endParaRPr>
                    </a:p>
                  </a:txBody>
                  <a:tcPr marL="9524" marR="9524" marT="9524" anchor="b"/>
                </a:tc>
                <a:extLst>
                  <a:ext uri="{0D108BD9-81ED-4DB2-BD59-A6C34878D82A}">
                    <a16:rowId xmlns:a16="http://schemas.microsoft.com/office/drawing/2014/main" val="1337079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4253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A1A9C-4B60-91D8-DBC8-C0B71A97B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solidFill>
                  <a:srgbClr val="C00000"/>
                </a:solidFill>
                <a:ea typeface="+mj-lt"/>
                <a:cs typeface="+mj-lt"/>
              </a:rPr>
              <a:t>Model Evaluation Metrics 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FB449-80A2-7329-C28D-10A208371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356099"/>
            <a:ext cx="11013012" cy="514016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rgbClr val="002060"/>
                </a:solidFill>
                <a:latin typeface="Aptos"/>
                <a:ea typeface="+mn-lt"/>
                <a:cs typeface="+mn-lt"/>
              </a:rPr>
              <a:t>Metrics:</a:t>
            </a:r>
          </a:p>
          <a:p>
            <a:r>
              <a:rPr lang="en-US" sz="1800" b="1" dirty="0">
                <a:latin typeface="Aptos"/>
                <a:ea typeface="+mn-lt"/>
                <a:cs typeface="+mn-lt"/>
              </a:rPr>
              <a:t>Pseudo- R-squared: </a:t>
            </a:r>
            <a:r>
              <a:rPr lang="en-US" sz="1800" dirty="0">
                <a:latin typeface="Aptos"/>
                <a:ea typeface="+mn-lt"/>
                <a:cs typeface="+mn-lt"/>
              </a:rPr>
              <a:t>The model explains approximately </a:t>
            </a:r>
            <a:r>
              <a:rPr lang="en-US" sz="1800" b="1" dirty="0">
                <a:latin typeface="Aptos"/>
                <a:ea typeface="+mn-lt"/>
                <a:cs typeface="+mn-lt"/>
              </a:rPr>
              <a:t>56.98%</a:t>
            </a:r>
            <a:r>
              <a:rPr lang="en-US" sz="1800" dirty="0">
                <a:latin typeface="Aptos"/>
                <a:ea typeface="+mn-lt"/>
                <a:cs typeface="+mn-lt"/>
              </a:rPr>
              <a:t> of the variance in the dependent variable</a:t>
            </a:r>
          </a:p>
          <a:p>
            <a:r>
              <a:rPr lang="en-US" sz="1800" b="1" dirty="0">
                <a:latin typeface="Aptos"/>
                <a:cs typeface="Arial"/>
              </a:rPr>
              <a:t>Coefficients:</a:t>
            </a:r>
            <a:r>
              <a:rPr lang="en-US" sz="1800" b="1" dirty="0">
                <a:latin typeface="Aptos"/>
                <a:ea typeface="+mn-lt"/>
                <a:cs typeface="+mn-lt"/>
              </a:rPr>
              <a:t> </a:t>
            </a:r>
            <a:r>
              <a:rPr lang="en-US" sz="1800" dirty="0">
                <a:latin typeface="Aptos"/>
                <a:ea typeface="+mn-lt"/>
                <a:cs typeface="+mn-lt"/>
              </a:rPr>
              <a:t>The coefficients for the predictor variables indicate the direction and strength of their relationship with the log odds of the outcome variable being 1.</a:t>
            </a:r>
          </a:p>
          <a:p>
            <a:r>
              <a:rPr lang="en-US" sz="1800" dirty="0">
                <a:latin typeface="Aptos"/>
                <a:ea typeface="+mn-lt"/>
                <a:cs typeface="+mn-lt"/>
              </a:rPr>
              <a:t>Test Accuracy: 0.9116</a:t>
            </a:r>
            <a:endParaRPr lang="en-US" sz="1800" dirty="0">
              <a:latin typeface="Aptos"/>
              <a:cs typeface="Arial"/>
            </a:endParaRPr>
          </a:p>
          <a:p>
            <a:r>
              <a:rPr lang="en-US" sz="1800" dirty="0">
                <a:latin typeface="Aptos"/>
                <a:ea typeface="+mn-lt"/>
                <a:cs typeface="+mn-lt"/>
              </a:rPr>
              <a:t>Test Precision: 0.7367</a:t>
            </a:r>
            <a:endParaRPr lang="en-US" sz="1800" dirty="0">
              <a:latin typeface="Aptos"/>
              <a:cs typeface="Arial"/>
            </a:endParaRPr>
          </a:p>
          <a:p>
            <a:r>
              <a:rPr lang="en-US" sz="1800" dirty="0">
                <a:latin typeface="Aptos"/>
                <a:ea typeface="+mn-lt"/>
                <a:cs typeface="+mn-lt"/>
              </a:rPr>
              <a:t>Test Recall (Sensitivity): 0.8095</a:t>
            </a:r>
          </a:p>
          <a:p>
            <a:pPr marL="0" indent="0">
              <a:buNone/>
            </a:pPr>
            <a:r>
              <a:rPr lang="en-US" sz="1800" b="1" dirty="0">
                <a:solidFill>
                  <a:srgbClr val="002060"/>
                </a:solidFill>
                <a:latin typeface="Aptos"/>
                <a:ea typeface="+mn-lt"/>
                <a:cs typeface="+mn-lt"/>
              </a:rPr>
              <a:t>Model Recommendation:</a:t>
            </a:r>
            <a:endParaRPr lang="en-US" sz="1800" dirty="0">
              <a:solidFill>
                <a:srgbClr val="002060"/>
              </a:solidFill>
              <a:latin typeface="Aptos"/>
              <a:cs typeface="Arial"/>
            </a:endParaRPr>
          </a:p>
          <a:p>
            <a:r>
              <a:rPr lang="en-US" sz="1800" dirty="0">
                <a:latin typeface="Aptos"/>
                <a:ea typeface="+mn-lt"/>
                <a:cs typeface="+mn-lt"/>
              </a:rPr>
              <a:t>We noticed comparable results between Logistic regression and Decision Tree model. </a:t>
            </a:r>
          </a:p>
          <a:p>
            <a:r>
              <a:rPr lang="en-US" sz="1800" dirty="0">
                <a:latin typeface="Aptos"/>
                <a:ea typeface="+mn-lt"/>
                <a:cs typeface="+mn-lt"/>
              </a:rPr>
              <a:t>We would recommend </a:t>
            </a:r>
            <a:r>
              <a:rPr lang="en-US" sz="1800" b="1" dirty="0">
                <a:latin typeface="Aptos"/>
                <a:ea typeface="+mn-lt"/>
                <a:cs typeface="+mn-lt"/>
              </a:rPr>
              <a:t>Logistic model </a:t>
            </a:r>
            <a:r>
              <a:rPr lang="en-US" sz="1800" dirty="0">
                <a:latin typeface="Aptos"/>
                <a:ea typeface="+mn-lt"/>
                <a:cs typeface="+mn-lt"/>
              </a:rPr>
              <a:t>because:  </a:t>
            </a:r>
            <a:endParaRPr lang="en-US" sz="1800" dirty="0">
              <a:latin typeface="Aptos"/>
              <a:cs typeface="Arial"/>
            </a:endParaRPr>
          </a:p>
          <a:p>
            <a:r>
              <a:rPr lang="en-US" sz="1800" dirty="0">
                <a:latin typeface="Aptos"/>
                <a:ea typeface="+mn-lt"/>
                <a:cs typeface="+mn-lt"/>
              </a:rPr>
              <a:t>Suitability for </a:t>
            </a:r>
            <a:r>
              <a:rPr lang="en-US" sz="1800" b="1" dirty="0">
                <a:latin typeface="Aptos"/>
                <a:ea typeface="+mn-lt"/>
                <a:cs typeface="+mn-lt"/>
              </a:rPr>
              <a:t>Binary Outcomes</a:t>
            </a:r>
            <a:r>
              <a:rPr lang="en-US" sz="1800" dirty="0">
                <a:latin typeface="Aptos"/>
                <a:ea typeface="+mn-lt"/>
                <a:cs typeface="+mn-lt"/>
              </a:rPr>
              <a:t> (Applications registered in college) </a:t>
            </a:r>
            <a:endParaRPr lang="en-US" sz="1800" dirty="0">
              <a:latin typeface="Aptos"/>
              <a:cs typeface="Arial"/>
            </a:endParaRPr>
          </a:p>
          <a:p>
            <a:r>
              <a:rPr lang="en-US" sz="1800" b="1" dirty="0">
                <a:latin typeface="Aptos"/>
                <a:ea typeface="+mn-lt"/>
                <a:cs typeface="+mn-lt"/>
              </a:rPr>
              <a:t>Easy interpretability</a:t>
            </a:r>
            <a:r>
              <a:rPr lang="en-US" sz="1800" dirty="0">
                <a:latin typeface="Aptos"/>
                <a:ea typeface="+mn-lt"/>
                <a:cs typeface="+mn-lt"/>
              </a:rPr>
              <a:t> of results (correlation factors and their significance) </a:t>
            </a:r>
            <a:endParaRPr lang="en-US" sz="1800" dirty="0">
              <a:latin typeface="Aptos"/>
              <a:cs typeface="Arial"/>
            </a:endParaRPr>
          </a:p>
          <a:p>
            <a:r>
              <a:rPr lang="en-US" sz="1800" dirty="0">
                <a:latin typeface="Aptos"/>
                <a:ea typeface="+mn-lt"/>
                <a:cs typeface="+mn-lt"/>
              </a:rPr>
              <a:t>Easy to understand the </a:t>
            </a:r>
            <a:r>
              <a:rPr lang="en-US" sz="1800" b="1" dirty="0">
                <a:latin typeface="Aptos"/>
                <a:ea typeface="+mn-lt"/>
                <a:cs typeface="+mn-lt"/>
              </a:rPr>
              <a:t>likelihood of matriculation </a:t>
            </a:r>
            <a:r>
              <a:rPr lang="en-US" sz="1800" dirty="0">
                <a:latin typeface="Aptos"/>
                <a:ea typeface="+mn-lt"/>
                <a:cs typeface="+mn-lt"/>
              </a:rPr>
              <a:t>as it predicts probabilities </a:t>
            </a:r>
            <a:endParaRPr lang="en-US" sz="1800" dirty="0">
              <a:latin typeface="Aptos"/>
              <a:cs typeface="Arial"/>
            </a:endParaRPr>
          </a:p>
          <a:p>
            <a:r>
              <a:rPr lang="en-US" sz="1800" dirty="0">
                <a:latin typeface="Aptos"/>
                <a:ea typeface="+mn-lt"/>
                <a:cs typeface="+mn-lt"/>
              </a:rPr>
              <a:t>It  can capture </a:t>
            </a:r>
            <a:r>
              <a:rPr lang="en-US" sz="1800" b="1" dirty="0">
                <a:latin typeface="Aptos"/>
                <a:ea typeface="+mn-lt"/>
                <a:cs typeface="+mn-lt"/>
              </a:rPr>
              <a:t>nonlinear relationships </a:t>
            </a:r>
            <a:r>
              <a:rPr lang="en-US" sz="1800" dirty="0">
                <a:latin typeface="Aptos"/>
                <a:ea typeface="+mn-lt"/>
                <a:cs typeface="+mn-lt"/>
              </a:rPr>
              <a:t>between the independent variables </a:t>
            </a:r>
            <a:endParaRPr lang="en-US" sz="1800" dirty="0">
              <a:latin typeface="Aptos"/>
              <a:cs typeface="Arial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29B5-A761-C982-12B7-A60D9DB10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B4ECE-56A9-4AC8-AF12-2CBC99D11B88}" type="datetime1">
              <a:rPr lang="en-US"/>
              <a:t>9/27/24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068BC3-05F8-6536-253B-86C1689CC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9C7EA-D8BA-D27C-0885-92298D685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44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1E5539EC-8CB8-002F-68C6-678840282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29768"/>
            <a:ext cx="12202175" cy="1519356"/>
            <a:chOff x="-1" y="-29768"/>
            <a:chExt cx="12202175" cy="151935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C5D55A6-9EFD-CDA3-20CC-A99812CE1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5B6E73B-6DFD-AE6C-1628-DF8DC30085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8917093" y="-1801610"/>
              <a:ext cx="1507122" cy="5063040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0E00FC4-DDBC-F424-CF71-73AF7A28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00712" y="-3130481"/>
              <a:ext cx="1519356" cy="7720782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82FDE4-4FFF-89C0-A577-93265DE8A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1" y="301843"/>
            <a:ext cx="10477109" cy="1003532"/>
          </a:xfrm>
        </p:spPr>
        <p:txBody>
          <a:bodyPr anchor="ctr">
            <a:normAutofit/>
          </a:bodyPr>
          <a:lstStyle/>
          <a:p>
            <a:r>
              <a:rPr lang="en-US" sz="3600" b="1">
                <a:solidFill>
                  <a:schemeClr val="bg1">
                    <a:lumMod val="95000"/>
                  </a:schemeClr>
                </a:solidFill>
                <a:ea typeface="+mj-lt"/>
                <a:cs typeface="+mj-lt"/>
              </a:rPr>
              <a:t>Key Findings and Insights </a:t>
            </a:r>
            <a:endParaRPr lang="en-US" sz="3600" b="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CC103-81A9-A050-87C5-7A796B720B05}"/>
              </a:ext>
            </a:extLst>
          </p:cNvPr>
          <p:cNvSpPr>
            <a:spLocks/>
          </p:cNvSpPr>
          <p:nvPr/>
        </p:nvSpPr>
        <p:spPr>
          <a:xfrm>
            <a:off x="1886379" y="2283487"/>
            <a:ext cx="7943244" cy="32869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685800">
              <a:spcAft>
                <a:spcPts val="600"/>
              </a:spcAft>
            </a:pPr>
            <a:endParaRPr lang="en-US" sz="1200" b="1" kern="1200">
              <a:solidFill>
                <a:schemeClr val="tx1"/>
              </a:solidFill>
              <a:latin typeface="Arial"/>
              <a:ea typeface="+mn-lt"/>
              <a:cs typeface="Arial"/>
            </a:endParaRPr>
          </a:p>
          <a:p>
            <a:pPr defTabSz="685800">
              <a:spcAft>
                <a:spcPts val="600"/>
              </a:spcAft>
            </a:pPr>
            <a:endParaRPr lang="en-US" sz="1350" kern="1200">
              <a:solidFill>
                <a:schemeClr val="tx1"/>
              </a:solidFill>
              <a:latin typeface="Arial"/>
              <a:ea typeface="+mn-ea"/>
              <a:cs typeface="Arial"/>
            </a:endParaRPr>
          </a:p>
          <a:p>
            <a:pPr>
              <a:spcAft>
                <a:spcPts val="600"/>
              </a:spcAft>
            </a:pPr>
            <a:endParaRPr lang="en-US">
              <a:latin typeface="Arial"/>
              <a:cs typeface="Arial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E76478-EAEB-F105-CF3A-E732C4478A83}"/>
              </a:ext>
            </a:extLst>
          </p:cNvPr>
          <p:cNvSpPr>
            <a:spLocks/>
          </p:cNvSpPr>
          <p:nvPr/>
        </p:nvSpPr>
        <p:spPr>
          <a:xfrm>
            <a:off x="4303888" y="5705893"/>
            <a:ext cx="3108226" cy="275807"/>
          </a:xfrm>
          <a:prstGeom prst="rect">
            <a:avLst/>
          </a:prstGeom>
        </p:spPr>
        <p:txBody>
          <a:bodyPr/>
          <a:lstStyle/>
          <a:p>
            <a:pPr defTabSz="685800">
              <a:spcAft>
                <a:spcPts val="600"/>
              </a:spcAft>
            </a:pPr>
            <a:r>
              <a:rPr lang="en-US" sz="135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
              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6EF0FC-C901-77E1-9BFB-E2A49A43F24D}"/>
              </a:ext>
            </a:extLst>
          </p:cNvPr>
          <p:cNvSpPr txBox="1"/>
          <p:nvPr/>
        </p:nvSpPr>
        <p:spPr>
          <a:xfrm>
            <a:off x="404989" y="1715813"/>
            <a:ext cx="5284331" cy="625998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defTabSz="685800">
              <a:lnSpc>
                <a:spcPct val="90000"/>
              </a:lnSpc>
              <a:spcBef>
                <a:spcPts val="750"/>
              </a:spcBef>
            </a:pPr>
            <a:r>
              <a:rPr lang="en-US" sz="2400" b="1" kern="1200" dirty="0">
                <a:solidFill>
                  <a:srgbClr val="660101"/>
                </a:solidFill>
                <a:latin typeface="Aptos"/>
                <a:ea typeface="+mn-ea"/>
                <a:cs typeface="Arial"/>
              </a:rPr>
              <a:t>Insights from the Data:</a:t>
            </a:r>
            <a:endParaRPr lang="en-US" sz="2400" b="1" kern="1200" dirty="0">
              <a:solidFill>
                <a:srgbClr val="660101"/>
              </a:solidFill>
              <a:latin typeface="Aptos"/>
              <a:cs typeface="Arial"/>
            </a:endParaRPr>
          </a:p>
          <a:p>
            <a:pPr marL="257175" indent="-257175" defTabSz="685800">
              <a:lnSpc>
                <a:spcPct val="90000"/>
              </a:lnSpc>
              <a:spcBef>
                <a:spcPts val="750"/>
              </a:spcBef>
              <a:buFont typeface="Arial"/>
              <a:buChar char="•"/>
            </a:pPr>
            <a:r>
              <a:rPr lang="en-US" sz="2000" b="1" kern="1200" dirty="0">
                <a:latin typeface="Aptos"/>
                <a:ea typeface="+mn-ea"/>
                <a:cs typeface="Arial"/>
              </a:rPr>
              <a:t>Scholarships </a:t>
            </a:r>
            <a:r>
              <a:rPr lang="en-US" sz="2000" kern="1200" dirty="0">
                <a:latin typeface="Aptos"/>
                <a:ea typeface="+mn-ea"/>
                <a:cs typeface="Arial"/>
              </a:rPr>
              <a:t>--&gt; Qualified students get offers from higher ranking schools --&gt; more likely to drop if College does not offer more </a:t>
            </a:r>
            <a:endParaRPr lang="en-US" sz="2000" kern="1200" dirty="0">
              <a:latin typeface="Aptos"/>
              <a:cs typeface="Arial"/>
            </a:endParaRPr>
          </a:p>
          <a:p>
            <a:pPr marL="257175" indent="-257175" defTabSz="685800">
              <a:lnSpc>
                <a:spcPct val="90000"/>
              </a:lnSpc>
              <a:spcBef>
                <a:spcPts val="750"/>
              </a:spcBef>
              <a:buFont typeface="Arial"/>
              <a:buChar char="•"/>
            </a:pPr>
            <a:r>
              <a:rPr lang="en-US" sz="2000" kern="1200" dirty="0">
                <a:latin typeface="Aptos"/>
                <a:ea typeface="+mn-ea"/>
                <a:cs typeface="Arial"/>
              </a:rPr>
              <a:t>Majority Applicants are from </a:t>
            </a:r>
            <a:r>
              <a:rPr lang="en-US" sz="2000" b="1" kern="1200" dirty="0">
                <a:latin typeface="Aptos"/>
                <a:ea typeface="+mn-ea"/>
                <a:cs typeface="Arial"/>
              </a:rPr>
              <a:t>North America</a:t>
            </a:r>
            <a:r>
              <a:rPr lang="en-US" sz="2000" kern="1200" dirty="0">
                <a:latin typeface="Aptos"/>
                <a:ea typeface="+mn-ea"/>
                <a:cs typeface="Arial"/>
              </a:rPr>
              <a:t> --&gt; Possibly drop due to pandemic recovering, savings, mortgage, fear of future income </a:t>
            </a:r>
            <a:endParaRPr lang="en-US" sz="2000" kern="1200" dirty="0">
              <a:latin typeface="Aptos"/>
              <a:cs typeface="Arial"/>
            </a:endParaRPr>
          </a:p>
          <a:p>
            <a:pPr marL="257175" indent="-257175" defTabSz="685800">
              <a:lnSpc>
                <a:spcPct val="90000"/>
              </a:lnSpc>
              <a:spcBef>
                <a:spcPts val="750"/>
              </a:spcBef>
              <a:buFont typeface="Arial"/>
              <a:buChar char="•"/>
            </a:pPr>
            <a:r>
              <a:rPr lang="en-US" sz="2000" kern="1200" dirty="0">
                <a:latin typeface="Aptos"/>
                <a:ea typeface="+mn-ea"/>
                <a:cs typeface="Arial"/>
              </a:rPr>
              <a:t>Increase in </a:t>
            </a:r>
            <a:r>
              <a:rPr lang="en-US" sz="2000" b="1" kern="1200" dirty="0">
                <a:latin typeface="Aptos"/>
                <a:ea typeface="+mn-ea"/>
                <a:cs typeface="Arial"/>
              </a:rPr>
              <a:t>International Students/Employees</a:t>
            </a:r>
            <a:r>
              <a:rPr lang="en-US" sz="2000" kern="1200" dirty="0">
                <a:latin typeface="Aptos"/>
                <a:ea typeface="+mn-ea"/>
                <a:cs typeface="Arial"/>
              </a:rPr>
              <a:t> --&gt; higher </a:t>
            </a:r>
            <a:r>
              <a:rPr lang="en-US" sz="2000" dirty="0">
                <a:latin typeface="Aptos"/>
                <a:cs typeface="Arial"/>
              </a:rPr>
              <a:t>visa decline </a:t>
            </a:r>
            <a:r>
              <a:rPr lang="en-US" sz="2000" kern="1200" dirty="0">
                <a:latin typeface="Aptos"/>
                <a:ea typeface="+mn-ea"/>
                <a:cs typeface="Arial"/>
              </a:rPr>
              <a:t>rate</a:t>
            </a:r>
            <a:r>
              <a:rPr lang="en-US" sz="2000" dirty="0">
                <a:latin typeface="Aptos"/>
                <a:cs typeface="Arial"/>
              </a:rPr>
              <a:t> by immigration </a:t>
            </a:r>
            <a:endParaRPr lang="en-US" sz="2000" b="1" kern="1200" dirty="0">
              <a:latin typeface="Aptos"/>
              <a:cs typeface="Arial"/>
            </a:endParaRPr>
          </a:p>
          <a:p>
            <a:pPr marL="257175" indent="-257175" defTabSz="685800">
              <a:lnSpc>
                <a:spcPct val="90000"/>
              </a:lnSpc>
              <a:spcBef>
                <a:spcPts val="750"/>
              </a:spcBef>
              <a:buFont typeface="Arial"/>
              <a:buChar char="•"/>
            </a:pPr>
            <a:r>
              <a:rPr lang="en-US" sz="2000" b="1" kern="1200" dirty="0">
                <a:latin typeface="Aptos"/>
                <a:ea typeface="+mn-ea"/>
                <a:cs typeface="Arial"/>
              </a:rPr>
              <a:t>Politics </a:t>
            </a:r>
            <a:r>
              <a:rPr lang="en-US" sz="2000" kern="1200" dirty="0">
                <a:latin typeface="Aptos"/>
                <a:ea typeface="+mn-ea"/>
                <a:cs typeface="Arial"/>
              </a:rPr>
              <a:t>--&gt; Students who graduated pre-covid (2020) might want to continue the visa through a higher degree from undergraduate; 2023-24 were no longer the case</a:t>
            </a:r>
            <a:endParaRPr lang="en-US" sz="2000" kern="1200" dirty="0">
              <a:latin typeface="Aptos"/>
              <a:cs typeface="Arial"/>
            </a:endParaRPr>
          </a:p>
          <a:p>
            <a:pPr marL="257175" indent="-257175" defTabSz="685800">
              <a:lnSpc>
                <a:spcPct val="90000"/>
              </a:lnSpc>
              <a:spcBef>
                <a:spcPts val="750"/>
              </a:spcBef>
              <a:buFont typeface="Arial"/>
              <a:buChar char="•"/>
            </a:pPr>
            <a:endParaRPr lang="en-US" sz="2000" kern="1200" dirty="0">
              <a:latin typeface="Aptos"/>
              <a:cs typeface="Arial"/>
            </a:endParaRPr>
          </a:p>
          <a:p>
            <a:pPr defTabSz="685800">
              <a:lnSpc>
                <a:spcPct val="90000"/>
              </a:lnSpc>
              <a:spcBef>
                <a:spcPts val="750"/>
              </a:spcBef>
            </a:pPr>
            <a:endParaRPr lang="en-US" sz="1350" b="1" kern="1200" dirty="0">
              <a:solidFill>
                <a:schemeClr val="tx1"/>
              </a:solidFill>
              <a:latin typeface="Aptos"/>
              <a:ea typeface="+mn-ea"/>
              <a:cs typeface="Arial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 b="1" dirty="0">
              <a:latin typeface="Aptos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1C6BFC-2E59-89FB-037E-2E048F196F76}"/>
              </a:ext>
            </a:extLst>
          </p:cNvPr>
          <p:cNvSpPr txBox="1"/>
          <p:nvPr/>
        </p:nvSpPr>
        <p:spPr>
          <a:xfrm>
            <a:off x="5827668" y="1718126"/>
            <a:ext cx="6363655" cy="18405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defTabSz="685800">
              <a:lnSpc>
                <a:spcPct val="90000"/>
              </a:lnSpc>
              <a:spcBef>
                <a:spcPts val="750"/>
              </a:spcBef>
            </a:pPr>
            <a:r>
              <a:rPr lang="en-US" sz="2400" b="1" kern="1200" dirty="0">
                <a:solidFill>
                  <a:srgbClr val="660101"/>
                </a:solidFill>
                <a:latin typeface="Aptos"/>
                <a:ea typeface="+mn-ea"/>
                <a:cs typeface="Arial"/>
              </a:rPr>
              <a:t>Other External Factors:</a:t>
            </a:r>
            <a:endParaRPr lang="en-US" sz="2400" b="1" kern="1200" dirty="0">
              <a:solidFill>
                <a:srgbClr val="660101"/>
              </a:solidFill>
              <a:latin typeface="Aptos"/>
              <a:cs typeface="Arial"/>
            </a:endParaRPr>
          </a:p>
          <a:p>
            <a:pPr marL="257175" indent="-257175" defTabSz="685800">
              <a:lnSpc>
                <a:spcPct val="90000"/>
              </a:lnSpc>
              <a:spcBef>
                <a:spcPts val="750"/>
              </a:spcBef>
              <a:buFont typeface="Arial"/>
              <a:buChar char="•"/>
            </a:pPr>
            <a:r>
              <a:rPr lang="en-US" sz="2000" kern="1200" dirty="0">
                <a:latin typeface="Aptos"/>
                <a:ea typeface="+mn-lt"/>
                <a:cs typeface="+mn-lt"/>
              </a:rPr>
              <a:t>Cost of Living Disparity</a:t>
            </a:r>
          </a:p>
          <a:p>
            <a:pPr marL="257175" indent="-257175" defTabSz="685800">
              <a:lnSpc>
                <a:spcPct val="90000"/>
              </a:lnSpc>
              <a:spcBef>
                <a:spcPts val="750"/>
              </a:spcBef>
              <a:buFont typeface="Arial"/>
              <a:buChar char="•"/>
            </a:pPr>
            <a:r>
              <a:rPr lang="en-US" sz="2000" kern="1200" dirty="0">
                <a:latin typeface="Aptos"/>
                <a:ea typeface="+mn-lt"/>
                <a:cs typeface="+mn-lt"/>
              </a:rPr>
              <a:t>Erosion of Community Trust --&gt; Internal Cares</a:t>
            </a:r>
          </a:p>
          <a:p>
            <a:pPr marL="257175" indent="-257175" defTabSz="685800">
              <a:lnSpc>
                <a:spcPct val="90000"/>
              </a:lnSpc>
              <a:spcBef>
                <a:spcPts val="750"/>
              </a:spcBef>
              <a:buFont typeface="Arial"/>
              <a:buChar char="•"/>
            </a:pPr>
            <a:r>
              <a:rPr lang="en-US" sz="2000" kern="1200" dirty="0">
                <a:latin typeface="Aptos"/>
                <a:ea typeface="+mn-lt"/>
                <a:cs typeface="+mn-lt"/>
              </a:rPr>
              <a:t>Prestige Decline --&gt; Words of Mouth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9947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785</Words>
  <Application>Microsoft Macintosh PowerPoint</Application>
  <PresentationFormat>Widescreen</PresentationFormat>
  <Paragraphs>115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Office Theme</vt:lpstr>
      <vt:lpstr>THE AVENGERS Analytics  Student Enrollment Data Analysis</vt:lpstr>
      <vt:lpstr>Key Data Insight From Analysis</vt:lpstr>
      <vt:lpstr>PowerPoint Presentation</vt:lpstr>
      <vt:lpstr>Current Student Profiles</vt:lpstr>
      <vt:lpstr>PowerPoint Presentation</vt:lpstr>
      <vt:lpstr>Data Model and Metrics</vt:lpstr>
      <vt:lpstr>Correlation Factors </vt:lpstr>
      <vt:lpstr>Model Evaluation Metrics </vt:lpstr>
      <vt:lpstr>Key Findings and Insights </vt:lpstr>
      <vt:lpstr>PowerPoint Presentation</vt:lpstr>
      <vt:lpstr>Thank You! Q/A?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Pravalli Budida</cp:lastModifiedBy>
  <cp:revision>7</cp:revision>
  <dcterms:created xsi:type="dcterms:W3CDTF">2013-07-15T20:26:40Z</dcterms:created>
  <dcterms:modified xsi:type="dcterms:W3CDTF">2024-09-27T16:56:16Z</dcterms:modified>
</cp:coreProperties>
</file>

<file path=docProps/thumbnail.jpeg>
</file>